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7" r:id="rId4"/>
    <p:sldId id="270" r:id="rId5"/>
    <p:sldId id="271" r:id="rId6"/>
    <p:sldId id="256" r:id="rId7"/>
    <p:sldId id="267" r:id="rId8"/>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108" y="8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16A79E-C968-4548-ACE5-98FA78DA561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 xmlns:a16="http://schemas.microsoft.com/office/drawing/2014/main" id="{16AFB9DA-F61B-48B6-B808-E8DFAB0B3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 xmlns:a16="http://schemas.microsoft.com/office/drawing/2014/main" id="{F3C32454-E210-4B2F-8B90-5D537667236A}"/>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5" name="Marcador de pie de página 4">
            <a:extLst>
              <a:ext uri="{FF2B5EF4-FFF2-40B4-BE49-F238E27FC236}">
                <a16:creationId xmlns="" xmlns:a16="http://schemas.microsoft.com/office/drawing/2014/main" id="{D058EC6F-5CC0-446B-88DC-CE1BE7B0C95F}"/>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 xmlns:a16="http://schemas.microsoft.com/office/drawing/2014/main" id="{0EC39BE9-3D02-4307-BFFA-681C2F5FE27C}"/>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3056678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26FB37D-D24C-4197-8A25-96D7117EC752}"/>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 xmlns:a16="http://schemas.microsoft.com/office/drawing/2014/main" id="{4BE00E3C-0A21-4480-8722-BFD2200A5E3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 xmlns:a16="http://schemas.microsoft.com/office/drawing/2014/main" id="{A3E00722-B054-41D4-AB84-4E9D1DF29795}"/>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5" name="Marcador de pie de página 4">
            <a:extLst>
              <a:ext uri="{FF2B5EF4-FFF2-40B4-BE49-F238E27FC236}">
                <a16:creationId xmlns="" xmlns:a16="http://schemas.microsoft.com/office/drawing/2014/main" id="{96497061-4387-498E-9E01-5A3E887B21A2}"/>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 xmlns:a16="http://schemas.microsoft.com/office/drawing/2014/main" id="{AEA3CD14-9679-4104-BF95-0C7146327E6A}"/>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374838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E927FAF5-04AD-4288-8270-7444FBD2DEA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 xmlns:a16="http://schemas.microsoft.com/office/drawing/2014/main" id="{B8C3AAFF-13BE-4B2A-967F-9F44A1B4582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 xmlns:a16="http://schemas.microsoft.com/office/drawing/2014/main" id="{E6E83CC9-F8AE-428F-82F3-D4E11E0F5B61}"/>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5" name="Marcador de pie de página 4">
            <a:extLst>
              <a:ext uri="{FF2B5EF4-FFF2-40B4-BE49-F238E27FC236}">
                <a16:creationId xmlns="" xmlns:a16="http://schemas.microsoft.com/office/drawing/2014/main" id="{C7BC2B40-B4E6-42FE-A5C7-85FB7B586798}"/>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 xmlns:a16="http://schemas.microsoft.com/office/drawing/2014/main" id="{0B863CE0-DEF2-4F71-B534-6F104BC2C805}"/>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78075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4938344-7706-4DDB-B576-704B9EA0120F}"/>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 xmlns:a16="http://schemas.microsoft.com/office/drawing/2014/main" id="{CBB8C47B-6BA0-4EDB-942B-E22C3F4E18B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 xmlns:a16="http://schemas.microsoft.com/office/drawing/2014/main" id="{FC4AA57D-AAA9-4566-AB3F-0C5F838717AD}"/>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5" name="Marcador de pie de página 4">
            <a:extLst>
              <a:ext uri="{FF2B5EF4-FFF2-40B4-BE49-F238E27FC236}">
                <a16:creationId xmlns="" xmlns:a16="http://schemas.microsoft.com/office/drawing/2014/main" id="{918B6E06-62AE-43EF-95DA-E625DB35C599}"/>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 xmlns:a16="http://schemas.microsoft.com/office/drawing/2014/main" id="{EEFCF1F4-5B0E-4748-AE23-58AE2D5188EB}"/>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252283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34FFF83-188D-4803-960F-C386A17F2E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 xmlns:a16="http://schemas.microsoft.com/office/drawing/2014/main" id="{0764DD49-7176-47C1-A3AC-2A4A02EEC1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AF7D75E7-6D96-4FBA-8A3E-72168B28FEBC}"/>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5" name="Marcador de pie de página 4">
            <a:extLst>
              <a:ext uri="{FF2B5EF4-FFF2-40B4-BE49-F238E27FC236}">
                <a16:creationId xmlns="" xmlns:a16="http://schemas.microsoft.com/office/drawing/2014/main" id="{B8B2042C-B74E-4459-A49D-C8E78E479972}"/>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 xmlns:a16="http://schemas.microsoft.com/office/drawing/2014/main" id="{281825BF-6182-4B0B-89D5-2E3F14B8E5E2}"/>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178089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8EB03C8-A211-417B-997A-02ED1BB6F337}"/>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 xmlns:a16="http://schemas.microsoft.com/office/drawing/2014/main" id="{A5D40B80-BDCE-4450-AD02-9AABBE55E31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 xmlns:a16="http://schemas.microsoft.com/office/drawing/2014/main" id="{54254D0D-448B-490A-921B-D98E5CCB196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 xmlns:a16="http://schemas.microsoft.com/office/drawing/2014/main" id="{601BC4E7-28D1-47AA-88A7-EEAE81D85660}"/>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6" name="Marcador de pie de página 5">
            <a:extLst>
              <a:ext uri="{FF2B5EF4-FFF2-40B4-BE49-F238E27FC236}">
                <a16:creationId xmlns="" xmlns:a16="http://schemas.microsoft.com/office/drawing/2014/main" id="{CF892302-795B-47EB-AC06-FF29410BAD87}"/>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 xmlns:a16="http://schemas.microsoft.com/office/drawing/2014/main" id="{DD9FEE4C-AA19-475E-BA8A-93644D153543}"/>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400449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AF65688-4584-4D4C-A936-A0615D03F96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 xmlns:a16="http://schemas.microsoft.com/office/drawing/2014/main" id="{322D59E6-FD98-447F-B382-FADAB1F48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3EAF82E6-59B5-45CD-96AD-6BACB554DA0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 xmlns:a16="http://schemas.microsoft.com/office/drawing/2014/main" id="{9DFBCDC9-7C22-4CB0-8A3C-C60CB75A4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6F40CE8D-5B70-4043-9F56-5FAB9DCCAB6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 xmlns:a16="http://schemas.microsoft.com/office/drawing/2014/main" id="{AF0B1745-38CF-4C58-86BC-5477E3990692}"/>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8" name="Marcador de pie de página 7">
            <a:extLst>
              <a:ext uri="{FF2B5EF4-FFF2-40B4-BE49-F238E27FC236}">
                <a16:creationId xmlns="" xmlns:a16="http://schemas.microsoft.com/office/drawing/2014/main" id="{7D95A9AD-79AC-4988-97B3-C0D7F899F180}"/>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 xmlns:a16="http://schemas.microsoft.com/office/drawing/2014/main" id="{4D31E739-A60A-4FC4-B8CF-5329706ED5C5}"/>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194903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82E324-29F0-42B8-8215-7F9B5C0CDF3C}"/>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 xmlns:a16="http://schemas.microsoft.com/office/drawing/2014/main" id="{3B90A08A-F982-4A55-A487-17666CA0FBE4}"/>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4" name="Marcador de pie de página 3">
            <a:extLst>
              <a:ext uri="{FF2B5EF4-FFF2-40B4-BE49-F238E27FC236}">
                <a16:creationId xmlns="" xmlns:a16="http://schemas.microsoft.com/office/drawing/2014/main" id="{8C91402E-95D8-45A2-8924-99B2D5A0357B}"/>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 xmlns:a16="http://schemas.microsoft.com/office/drawing/2014/main" id="{63C1B251-FD0C-4104-9D58-D8517C410D8B}"/>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172404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7A915B98-C01F-4678-A0FB-8474AF897588}"/>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3" name="Marcador de pie de página 2">
            <a:extLst>
              <a:ext uri="{FF2B5EF4-FFF2-40B4-BE49-F238E27FC236}">
                <a16:creationId xmlns="" xmlns:a16="http://schemas.microsoft.com/office/drawing/2014/main" id="{7A5CC663-7A2C-4E94-B019-561C06453F2B}"/>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 xmlns:a16="http://schemas.microsoft.com/office/drawing/2014/main" id="{09AEA2AA-07D9-4D53-B5FC-501D3F86DF32}"/>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20202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E8E4F67-66BD-4D1F-83A7-2226B39A58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 xmlns:a16="http://schemas.microsoft.com/office/drawing/2014/main" id="{FEAFDFCB-C01F-49C7-8ECB-FD6D283CE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 xmlns:a16="http://schemas.microsoft.com/office/drawing/2014/main" id="{9D3EC0AC-F8EE-4C86-A7D6-2522AB384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1BB22655-B0F5-4C04-BDC2-41B838A0B94A}"/>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6" name="Marcador de pie de página 5">
            <a:extLst>
              <a:ext uri="{FF2B5EF4-FFF2-40B4-BE49-F238E27FC236}">
                <a16:creationId xmlns="" xmlns:a16="http://schemas.microsoft.com/office/drawing/2014/main" id="{6D63C7BD-ED3B-459E-A220-D202BF014A77}"/>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 xmlns:a16="http://schemas.microsoft.com/office/drawing/2014/main" id="{9BB265F1-2E90-4A19-B2EA-7B5A5261E30D}"/>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259014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6550EB0-9455-41FB-811D-3BDE81FEE5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 xmlns:a16="http://schemas.microsoft.com/office/drawing/2014/main" id="{8BE24291-EC9B-4DE8-8B98-C015D5389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 xmlns:a16="http://schemas.microsoft.com/office/drawing/2014/main" id="{0F49DE3F-3306-430E-9C89-50FA3F52B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81871D1E-FB93-4995-BD6E-0E5F22582503}"/>
              </a:ext>
            </a:extLst>
          </p:cNvPr>
          <p:cNvSpPr>
            <a:spLocks noGrp="1"/>
          </p:cNvSpPr>
          <p:nvPr>
            <p:ph type="dt" sz="half" idx="10"/>
          </p:nvPr>
        </p:nvSpPr>
        <p:spPr/>
        <p:txBody>
          <a:bodyPr/>
          <a:lstStyle/>
          <a:p>
            <a:fld id="{5C87D8A0-C826-4873-9A8D-283C7C203784}" type="datetimeFigureOut">
              <a:rPr lang="es-VE" smtClean="0"/>
              <a:t>25/07/2018</a:t>
            </a:fld>
            <a:endParaRPr lang="es-VE"/>
          </a:p>
        </p:txBody>
      </p:sp>
      <p:sp>
        <p:nvSpPr>
          <p:cNvPr id="6" name="Marcador de pie de página 5">
            <a:extLst>
              <a:ext uri="{FF2B5EF4-FFF2-40B4-BE49-F238E27FC236}">
                <a16:creationId xmlns="" xmlns:a16="http://schemas.microsoft.com/office/drawing/2014/main" id="{7BB7E8D6-BB85-43E7-825C-7037AAE2CDCA}"/>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 xmlns:a16="http://schemas.microsoft.com/office/drawing/2014/main" id="{D73F2A05-1E0E-4974-8A97-9BF4F420472B}"/>
              </a:ext>
            </a:extLst>
          </p:cNvPr>
          <p:cNvSpPr>
            <a:spLocks noGrp="1"/>
          </p:cNvSpPr>
          <p:nvPr>
            <p:ph type="sldNum" sz="quarter" idx="12"/>
          </p:nvPr>
        </p:nvSpPr>
        <p:spPr/>
        <p:txBody>
          <a:bodyPr/>
          <a:lstStyle/>
          <a:p>
            <a:fld id="{276A8A59-60A4-4BF2-8159-659A01A85EE6}" type="slidenum">
              <a:rPr lang="es-VE" smtClean="0"/>
              <a:t>‹#›</a:t>
            </a:fld>
            <a:endParaRPr lang="es-VE"/>
          </a:p>
        </p:txBody>
      </p:sp>
    </p:spTree>
    <p:extLst>
      <p:ext uri="{BB962C8B-B14F-4D97-AF65-F5344CB8AC3E}">
        <p14:creationId xmlns:p14="http://schemas.microsoft.com/office/powerpoint/2010/main" val="382184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72D748EF-C16F-4878-A9A8-67C5906589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 xmlns:a16="http://schemas.microsoft.com/office/drawing/2014/main" id="{A12A96AD-29BD-40B3-A65A-88265EBF7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 xmlns:a16="http://schemas.microsoft.com/office/drawing/2014/main" id="{2663E65B-1D93-4C31-91A3-C36204881C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7D8A0-C826-4873-9A8D-283C7C203784}" type="datetimeFigureOut">
              <a:rPr lang="es-VE" smtClean="0"/>
              <a:t>25/07/2018</a:t>
            </a:fld>
            <a:endParaRPr lang="es-VE"/>
          </a:p>
        </p:txBody>
      </p:sp>
      <p:sp>
        <p:nvSpPr>
          <p:cNvPr id="5" name="Marcador de pie de página 4">
            <a:extLst>
              <a:ext uri="{FF2B5EF4-FFF2-40B4-BE49-F238E27FC236}">
                <a16:creationId xmlns="" xmlns:a16="http://schemas.microsoft.com/office/drawing/2014/main" id="{E06B01EF-E63D-460B-ACE4-A259B0EA94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a:extLst>
              <a:ext uri="{FF2B5EF4-FFF2-40B4-BE49-F238E27FC236}">
                <a16:creationId xmlns="" xmlns:a16="http://schemas.microsoft.com/office/drawing/2014/main" id="{8BA329EB-7412-45ED-AB64-8BCE93C4D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A8A59-60A4-4BF2-8159-659A01A85EE6}" type="slidenum">
              <a:rPr lang="es-VE" smtClean="0"/>
              <a:t>‹#›</a:t>
            </a:fld>
            <a:endParaRPr lang="es-VE"/>
          </a:p>
        </p:txBody>
      </p:sp>
    </p:spTree>
    <p:extLst>
      <p:ext uri="{BB962C8B-B14F-4D97-AF65-F5344CB8AC3E}">
        <p14:creationId xmlns:p14="http://schemas.microsoft.com/office/powerpoint/2010/main" val="2608423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hyperlink" Target="http://www.fao.org/emergencies/tipos-de-peligros-y-de-emergencias/emergencias-complejas/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elucabista.com/2018/02/21/resultados-encovi-2017-radiografia-la-crisis-venezolana/" TargetMode="External"/><Relationship Id="rId2" Type="http://schemas.openxmlformats.org/officeDocument/2006/relationships/hyperlink" Target="https://elpais.com/economia/2018/01/25/actualidad/1516888617_768999.html" TargetMode="Externa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EFB8196-EC21-4294-8C6B-F98E421AF75F}"/>
              </a:ext>
            </a:extLst>
          </p:cNvPr>
          <p:cNvSpPr>
            <a:spLocks noGrp="1"/>
          </p:cNvSpPr>
          <p:nvPr>
            <p:ph type="ctrTitle"/>
          </p:nvPr>
        </p:nvSpPr>
        <p:spPr>
          <a:xfrm>
            <a:off x="0" y="-12032"/>
            <a:ext cx="4764502" cy="3392906"/>
          </a:xfrm>
          <a:solidFill>
            <a:schemeClr val="tx1"/>
          </a:solidFill>
        </p:spPr>
        <p:txBody>
          <a:bodyPr>
            <a:normAutofit/>
          </a:bodyPr>
          <a:lstStyle/>
          <a:p>
            <a:r>
              <a:rPr lang="es-VE" dirty="0">
                <a:solidFill>
                  <a:schemeClr val="bg1"/>
                </a:solidFill>
              </a:rPr>
              <a:t/>
            </a:r>
            <a:br>
              <a:rPr lang="es-VE" dirty="0">
                <a:solidFill>
                  <a:schemeClr val="bg1"/>
                </a:solidFill>
              </a:rPr>
            </a:br>
            <a:r>
              <a:rPr lang="es-VE" sz="4000" b="1" dirty="0" smtClean="0">
                <a:solidFill>
                  <a:schemeClr val="bg1"/>
                </a:solidFill>
                <a:latin typeface="+mn-lt"/>
              </a:rPr>
              <a:t>Derechos humanos y VIH en Venezuela</a:t>
            </a:r>
            <a:r>
              <a:rPr lang="es-VE" sz="3600" b="1" dirty="0">
                <a:solidFill>
                  <a:schemeClr val="bg1"/>
                </a:solidFill>
                <a:latin typeface="+mn-lt"/>
              </a:rPr>
              <a:t/>
            </a:r>
            <a:br>
              <a:rPr lang="es-VE" sz="3600" b="1" dirty="0">
                <a:solidFill>
                  <a:schemeClr val="bg1"/>
                </a:solidFill>
                <a:latin typeface="+mn-lt"/>
              </a:rPr>
            </a:br>
            <a:endParaRPr lang="es-VE" sz="3600" dirty="0">
              <a:solidFill>
                <a:schemeClr val="bg1"/>
              </a:solidFill>
            </a:endParaRPr>
          </a:p>
        </p:txBody>
      </p:sp>
      <p:sp>
        <p:nvSpPr>
          <p:cNvPr id="3" name="Subtítulo 2">
            <a:extLst>
              <a:ext uri="{FF2B5EF4-FFF2-40B4-BE49-F238E27FC236}">
                <a16:creationId xmlns="" xmlns:a16="http://schemas.microsoft.com/office/drawing/2014/main" id="{F5E51F35-C955-43F9-AEC8-62FD47B76F52}"/>
              </a:ext>
            </a:extLst>
          </p:cNvPr>
          <p:cNvSpPr>
            <a:spLocks noGrp="1"/>
          </p:cNvSpPr>
          <p:nvPr>
            <p:ph type="subTitle" idx="1"/>
          </p:nvPr>
        </p:nvSpPr>
        <p:spPr>
          <a:xfrm>
            <a:off x="0" y="3203740"/>
            <a:ext cx="4764502" cy="1753272"/>
          </a:xfrm>
          <a:solidFill>
            <a:schemeClr val="tx1"/>
          </a:solidFill>
        </p:spPr>
        <p:txBody>
          <a:bodyPr>
            <a:normAutofit fontScale="92500"/>
          </a:bodyPr>
          <a:lstStyle/>
          <a:p>
            <a:r>
              <a:rPr lang="es-VE" dirty="0">
                <a:solidFill>
                  <a:schemeClr val="bg1"/>
                </a:solidFill>
              </a:rPr>
              <a:t>Alberto Nieves</a:t>
            </a:r>
          </a:p>
          <a:p>
            <a:r>
              <a:rPr lang="es-VE" dirty="0">
                <a:solidFill>
                  <a:schemeClr val="bg1"/>
                </a:solidFill>
              </a:rPr>
              <a:t>ACCSI Acción Ciudadana Contra el SIDA</a:t>
            </a:r>
          </a:p>
          <a:p>
            <a:r>
              <a:rPr lang="es-VE" dirty="0">
                <a:solidFill>
                  <a:schemeClr val="bg1"/>
                </a:solidFill>
              </a:rPr>
              <a:t>RVG+ Red Venezolana de Gente Positiva</a:t>
            </a:r>
          </a:p>
          <a:p>
            <a:endParaRPr lang="es-VE" dirty="0">
              <a:solidFill>
                <a:schemeClr val="bg1"/>
              </a:solidFill>
            </a:endParaRPr>
          </a:p>
          <a:p>
            <a:endParaRPr lang="es-VE" dirty="0">
              <a:solidFill>
                <a:schemeClr val="bg1"/>
              </a:solidFill>
            </a:endParaRPr>
          </a:p>
          <a:p>
            <a:endParaRPr lang="es-VE" dirty="0">
              <a:solidFill>
                <a:schemeClr val="bg1"/>
              </a:solidFill>
            </a:endParaRPr>
          </a:p>
        </p:txBody>
      </p:sp>
      <p:pic>
        <p:nvPicPr>
          <p:cNvPr id="4" name="Imagen 3">
            <a:extLst>
              <a:ext uri="{FF2B5EF4-FFF2-40B4-BE49-F238E27FC236}">
                <a16:creationId xmlns="" xmlns:a16="http://schemas.microsoft.com/office/drawing/2014/main" id="{84A504D5-70C0-4996-B391-31227A9F264B}"/>
              </a:ext>
            </a:extLst>
          </p:cNvPr>
          <p:cNvPicPr>
            <a:picLocks noChangeAspect="1"/>
          </p:cNvPicPr>
          <p:nvPr/>
        </p:nvPicPr>
        <p:blipFill>
          <a:blip r:embed="rId2"/>
          <a:stretch>
            <a:fillRect/>
          </a:stretch>
        </p:blipFill>
        <p:spPr>
          <a:xfrm>
            <a:off x="4764504" y="-1"/>
            <a:ext cx="7427495" cy="4951663"/>
          </a:xfrm>
          <a:prstGeom prst="rect">
            <a:avLst/>
          </a:prstGeom>
        </p:spPr>
      </p:pic>
      <p:sp>
        <p:nvSpPr>
          <p:cNvPr id="5" name="CuadroTexto 4">
            <a:extLst>
              <a:ext uri="{FF2B5EF4-FFF2-40B4-BE49-F238E27FC236}">
                <a16:creationId xmlns="" xmlns:a16="http://schemas.microsoft.com/office/drawing/2014/main" id="{EF52C290-32FD-44D4-847D-1994D8A12562}"/>
              </a:ext>
            </a:extLst>
          </p:cNvPr>
          <p:cNvSpPr txBox="1"/>
          <p:nvPr/>
        </p:nvSpPr>
        <p:spPr>
          <a:xfrm>
            <a:off x="1" y="6452574"/>
            <a:ext cx="12191998" cy="400110"/>
          </a:xfrm>
          <a:prstGeom prst="rect">
            <a:avLst/>
          </a:prstGeom>
          <a:noFill/>
        </p:spPr>
        <p:txBody>
          <a:bodyPr wrap="square" rtlCol="0">
            <a:spAutoFit/>
          </a:bodyPr>
          <a:lstStyle/>
          <a:p>
            <a:pPr algn="ctr"/>
            <a:r>
              <a:rPr lang="es-VE" sz="2000" b="1" dirty="0" err="1">
                <a:solidFill>
                  <a:srgbClr val="FF0000"/>
                </a:solidFill>
              </a:rPr>
              <a:t>Presented</a:t>
            </a:r>
            <a:r>
              <a:rPr lang="es-VE" sz="2000" b="1" dirty="0">
                <a:solidFill>
                  <a:srgbClr val="FF0000"/>
                </a:solidFill>
              </a:rPr>
              <a:t> at </a:t>
            </a:r>
            <a:r>
              <a:rPr lang="es-VE" sz="2000" b="1" dirty="0" err="1">
                <a:solidFill>
                  <a:srgbClr val="FF0000"/>
                </a:solidFill>
              </a:rPr>
              <a:t>the</a:t>
            </a:r>
            <a:r>
              <a:rPr lang="es-VE" sz="2000" b="1" dirty="0">
                <a:solidFill>
                  <a:srgbClr val="FF0000"/>
                </a:solidFill>
              </a:rPr>
              <a:t> 22nd International AIDS </a:t>
            </a:r>
            <a:r>
              <a:rPr lang="es-VE" sz="2000" b="1" dirty="0" err="1">
                <a:solidFill>
                  <a:srgbClr val="FF0000"/>
                </a:solidFill>
              </a:rPr>
              <a:t>Conference</a:t>
            </a:r>
            <a:r>
              <a:rPr lang="es-VE" sz="2000" b="1" dirty="0">
                <a:solidFill>
                  <a:srgbClr val="FF0000"/>
                </a:solidFill>
              </a:rPr>
              <a:t> – </a:t>
            </a:r>
            <a:r>
              <a:rPr lang="es-VE" sz="2000" b="1" dirty="0" err="1">
                <a:solidFill>
                  <a:srgbClr val="FF0000"/>
                </a:solidFill>
              </a:rPr>
              <a:t>Amsterdam</a:t>
            </a:r>
            <a:r>
              <a:rPr lang="es-VE" sz="2000" b="1" dirty="0">
                <a:solidFill>
                  <a:srgbClr val="FF0000"/>
                </a:solidFill>
              </a:rPr>
              <a:t>, </a:t>
            </a:r>
            <a:r>
              <a:rPr lang="es-VE" sz="2000" b="1" dirty="0" err="1">
                <a:solidFill>
                  <a:srgbClr val="FF0000"/>
                </a:solidFill>
              </a:rPr>
              <a:t>the</a:t>
            </a:r>
            <a:r>
              <a:rPr lang="es-VE" sz="2000" b="1" dirty="0">
                <a:solidFill>
                  <a:srgbClr val="FF0000"/>
                </a:solidFill>
              </a:rPr>
              <a:t> </a:t>
            </a:r>
            <a:r>
              <a:rPr lang="es-VE" sz="2000" b="1" dirty="0" err="1">
                <a:solidFill>
                  <a:srgbClr val="FF0000"/>
                </a:solidFill>
              </a:rPr>
              <a:t>Netherlands</a:t>
            </a:r>
            <a:r>
              <a:rPr lang="es-VE" sz="2000" b="1" dirty="0">
                <a:solidFill>
                  <a:srgbClr val="FF0000"/>
                </a:solidFill>
              </a:rPr>
              <a:t>. </a:t>
            </a:r>
            <a:r>
              <a:rPr lang="es-VE" sz="2000" b="1" dirty="0" err="1">
                <a:solidFill>
                  <a:srgbClr val="FF0000"/>
                </a:solidFill>
              </a:rPr>
              <a:t>July</a:t>
            </a:r>
            <a:r>
              <a:rPr lang="es-VE" sz="2000" b="1" dirty="0">
                <a:solidFill>
                  <a:srgbClr val="FF0000"/>
                </a:solidFill>
              </a:rPr>
              <a:t>, 24 2018</a:t>
            </a:r>
          </a:p>
        </p:txBody>
      </p:sp>
      <p:sp>
        <p:nvSpPr>
          <p:cNvPr id="8" name="CuadroTexto 7">
            <a:extLst>
              <a:ext uri="{FF2B5EF4-FFF2-40B4-BE49-F238E27FC236}">
                <a16:creationId xmlns="" xmlns:a16="http://schemas.microsoft.com/office/drawing/2014/main" id="{8326E4C2-7B8A-420C-B20F-DEFEDD7DE6B6}"/>
              </a:ext>
            </a:extLst>
          </p:cNvPr>
          <p:cNvSpPr txBox="1"/>
          <p:nvPr/>
        </p:nvSpPr>
        <p:spPr>
          <a:xfrm>
            <a:off x="3513219" y="6129057"/>
            <a:ext cx="5858399" cy="400110"/>
          </a:xfrm>
          <a:prstGeom prst="rect">
            <a:avLst/>
          </a:prstGeom>
          <a:noFill/>
        </p:spPr>
        <p:txBody>
          <a:bodyPr wrap="none" rtlCol="0">
            <a:spAutoFit/>
          </a:bodyPr>
          <a:lstStyle/>
          <a:p>
            <a:r>
              <a:rPr lang="es-VE" sz="2000" b="1" dirty="0">
                <a:solidFill>
                  <a:srgbClr val="FF0000"/>
                </a:solidFill>
              </a:rPr>
              <a:t>#AIDS2018 | @</a:t>
            </a:r>
            <a:r>
              <a:rPr lang="es-VE" sz="2000" b="1" dirty="0" err="1">
                <a:solidFill>
                  <a:srgbClr val="FF0000"/>
                </a:solidFill>
              </a:rPr>
              <a:t>AIDS_conference</a:t>
            </a:r>
            <a:r>
              <a:rPr lang="es-VE" sz="2000" b="1" dirty="0">
                <a:solidFill>
                  <a:srgbClr val="FF0000"/>
                </a:solidFill>
              </a:rPr>
              <a:t> | www.aids2018.org</a:t>
            </a:r>
          </a:p>
        </p:txBody>
      </p:sp>
      <p:pic>
        <p:nvPicPr>
          <p:cNvPr id="10" name="Imagen 9">
            <a:extLst>
              <a:ext uri="{FF2B5EF4-FFF2-40B4-BE49-F238E27FC236}">
                <a16:creationId xmlns="" xmlns:a16="http://schemas.microsoft.com/office/drawing/2014/main" id="{6850FB59-4FF5-432B-A12F-45E08D827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090" y="5122300"/>
            <a:ext cx="1678131" cy="839066"/>
          </a:xfrm>
          <a:prstGeom prst="rect">
            <a:avLst/>
          </a:prstGeom>
        </p:spPr>
      </p:pic>
      <p:pic>
        <p:nvPicPr>
          <p:cNvPr id="12" name="Imagen 11">
            <a:extLst>
              <a:ext uri="{FF2B5EF4-FFF2-40B4-BE49-F238E27FC236}">
                <a16:creationId xmlns="" xmlns:a16="http://schemas.microsoft.com/office/drawing/2014/main" id="{F4AD0B7C-C811-42A8-AF14-1AE5ED62B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880" y="4957285"/>
            <a:ext cx="1949703" cy="1269411"/>
          </a:xfrm>
          <a:prstGeom prst="rect">
            <a:avLst/>
          </a:prstGeom>
        </p:spPr>
      </p:pic>
    </p:spTree>
    <p:extLst>
      <p:ext uri="{BB962C8B-B14F-4D97-AF65-F5344CB8AC3E}">
        <p14:creationId xmlns:p14="http://schemas.microsoft.com/office/powerpoint/2010/main" val="4026644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4B4478E-ED3E-46E5-B6B9-8C09CBFA4BC2}"/>
              </a:ext>
            </a:extLst>
          </p:cNvPr>
          <p:cNvSpPr>
            <a:spLocks noGrp="1"/>
          </p:cNvSpPr>
          <p:nvPr>
            <p:ph type="title"/>
          </p:nvPr>
        </p:nvSpPr>
        <p:spPr>
          <a:xfrm>
            <a:off x="0" y="-21091"/>
            <a:ext cx="12192000" cy="696060"/>
          </a:xfrm>
          <a:solidFill>
            <a:schemeClr val="tx1"/>
          </a:solidFill>
        </p:spPr>
        <p:txBody>
          <a:bodyPr>
            <a:noAutofit/>
          </a:bodyPr>
          <a:lstStyle/>
          <a:p>
            <a:pPr marL="360363"/>
            <a:r>
              <a:rPr lang="es-VE" sz="3200" b="1" dirty="0">
                <a:solidFill>
                  <a:schemeClr val="bg1"/>
                </a:solidFill>
                <a:latin typeface="+mn-lt"/>
              </a:rPr>
              <a:t>Venezuela sufre Emergencia humanitaria compleja                     </a:t>
            </a:r>
          </a:p>
        </p:txBody>
      </p:sp>
      <p:sp>
        <p:nvSpPr>
          <p:cNvPr id="3" name="Marcador de contenido 2">
            <a:extLst>
              <a:ext uri="{FF2B5EF4-FFF2-40B4-BE49-F238E27FC236}">
                <a16:creationId xmlns="" xmlns:a16="http://schemas.microsoft.com/office/drawing/2014/main" id="{497F340D-EBB3-4F44-929E-B19D665ED29F}"/>
              </a:ext>
            </a:extLst>
          </p:cNvPr>
          <p:cNvSpPr>
            <a:spLocks noGrp="1"/>
          </p:cNvSpPr>
          <p:nvPr>
            <p:ph idx="1"/>
          </p:nvPr>
        </p:nvSpPr>
        <p:spPr>
          <a:xfrm>
            <a:off x="325582" y="1108796"/>
            <a:ext cx="5964382" cy="3633887"/>
          </a:xfrm>
        </p:spPr>
        <p:txBody>
          <a:bodyPr>
            <a:noAutofit/>
          </a:bodyPr>
          <a:lstStyle/>
          <a:p>
            <a:pPr marL="0" indent="0">
              <a:buNone/>
            </a:pPr>
            <a:r>
              <a:rPr lang="es-ES" sz="2200" dirty="0"/>
              <a:t>“Una </a:t>
            </a:r>
            <a:r>
              <a:rPr lang="es-ES" sz="2200" b="1" dirty="0">
                <a:solidFill>
                  <a:srgbClr val="FF0000"/>
                </a:solidFill>
              </a:rPr>
              <a:t>emergencia compleja es una crisis humanitaria grave </a:t>
            </a:r>
            <a:r>
              <a:rPr lang="es-ES" sz="2200" dirty="0"/>
              <a:t>que suele ser el resultado de una combinación de inestabilidad política, conflictos y violencia, desigualdades sociales y una pobreza subyacente. </a:t>
            </a:r>
          </a:p>
          <a:p>
            <a:pPr marL="0" indent="0">
              <a:buNone/>
            </a:pPr>
            <a:r>
              <a:rPr lang="es-ES" sz="2200" dirty="0"/>
              <a:t>Las emergencias complejas son fundamentalmente de carácter político y pueden hacer mella en la estabilidad cultural, civil, política y económica de las sociedades, sobre todo cuando se ven agravadas por peligros naturales y enfermedades como el VIH/SIDA, los cuales menoscaban los medios de vida y acentúan la pobreza.” </a:t>
            </a:r>
            <a:endParaRPr lang="es-VE" sz="2200" dirty="0"/>
          </a:p>
        </p:txBody>
      </p:sp>
      <p:sp>
        <p:nvSpPr>
          <p:cNvPr id="4" name="Rectángulo 3">
            <a:extLst>
              <a:ext uri="{FF2B5EF4-FFF2-40B4-BE49-F238E27FC236}">
                <a16:creationId xmlns="" xmlns:a16="http://schemas.microsoft.com/office/drawing/2014/main" id="{C70949B2-FAB1-409C-8AA3-281632217F55}"/>
              </a:ext>
            </a:extLst>
          </p:cNvPr>
          <p:cNvSpPr/>
          <p:nvPr/>
        </p:nvSpPr>
        <p:spPr>
          <a:xfrm>
            <a:off x="516080" y="6308209"/>
            <a:ext cx="1114598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1800" b="0" i="0" u="none" strike="noStrike" kern="1200" cap="none" spc="0" normalizeH="0" baseline="0" noProof="0" dirty="0">
                <a:ln>
                  <a:noFill/>
                </a:ln>
                <a:solidFill>
                  <a:prstClr val="black"/>
                </a:solidFill>
                <a:effectLst/>
                <a:uLnTx/>
                <a:uFillTx/>
                <a:latin typeface="Calibri" panose="020F0502020204030204"/>
                <a:ea typeface="+mn-ea"/>
                <a:cs typeface="+mn-cs"/>
              </a:rPr>
              <a:t>Fuente: FAO, </a:t>
            </a:r>
            <a:r>
              <a:rPr kumimoji="0" lang="es-V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http://www.fao.org/emergencies/tipos-de-peligros-y-de-emergencias/emergencias-complejas/es/</a:t>
            </a:r>
            <a:r>
              <a:rPr kumimoji="0" lang="es-V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Rectángulo 4">
            <a:extLst>
              <a:ext uri="{FF2B5EF4-FFF2-40B4-BE49-F238E27FC236}">
                <a16:creationId xmlns="" xmlns:a16="http://schemas.microsoft.com/office/drawing/2014/main" id="{7C2B43EE-5B6F-4FB0-A1D6-622CB64DC26D}"/>
              </a:ext>
            </a:extLst>
          </p:cNvPr>
          <p:cNvSpPr/>
          <p:nvPr/>
        </p:nvSpPr>
        <p:spPr>
          <a:xfrm>
            <a:off x="6411190" y="1031908"/>
            <a:ext cx="5250873"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complex emergency is a major humanitarian crisis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that is often the result of a combination of political instability, conflict and violence, social inequities and underlying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Complex emergencies are essentially political in nature and can erode the cultural, civil, political and economic stability of societies, particularly when exacerbated by natural hazards and diseases such as HIV and AIDS, which further undermine livelihoods and worsen poverty. </a:t>
            </a:r>
            <a:endParaRPr kumimoji="0" lang="es-VE"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02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667657"/>
            <a:ext cx="5326738" cy="6190343"/>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1"/>
            <a:ext cx="5326738" cy="280989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17005"/>
            <a:ext cx="5326738" cy="3254947"/>
          </a:xfrm>
          <a:prstGeom prst="rect">
            <a:avLst/>
          </a:prstGeom>
        </p:spPr>
      </p:pic>
      <p:sp>
        <p:nvSpPr>
          <p:cNvPr id="10" name="CuadroTexto 9">
            <a:extLst>
              <a:ext uri="{FF2B5EF4-FFF2-40B4-BE49-F238E27FC236}">
                <a16:creationId xmlns="" xmlns:a16="http://schemas.microsoft.com/office/drawing/2014/main" id="{98FDBCC2-F6AC-4E0F-8B5A-8A19CA5F9963}"/>
              </a:ext>
            </a:extLst>
          </p:cNvPr>
          <p:cNvSpPr txBox="1"/>
          <p:nvPr/>
        </p:nvSpPr>
        <p:spPr>
          <a:xfrm>
            <a:off x="5486400" y="482985"/>
            <a:ext cx="6561223" cy="5201424"/>
          </a:xfrm>
          <a:prstGeom prst="rect">
            <a:avLst/>
          </a:prstGeom>
          <a:noFill/>
          <a:ln>
            <a:noFill/>
          </a:ln>
        </p:spPr>
        <p:txBody>
          <a:bodyPr wrap="square" rtlCol="0">
            <a:spAutoFit/>
          </a:bodyPr>
          <a:lstStyle/>
          <a:p>
            <a:r>
              <a:rPr lang="es-VE" sz="2400" b="1" dirty="0">
                <a:solidFill>
                  <a:srgbClr val="FF0000"/>
                </a:solidFill>
              </a:rPr>
              <a:t>Crisis política</a:t>
            </a:r>
          </a:p>
          <a:p>
            <a:pPr marL="342900" indent="-342900">
              <a:buFont typeface="Arial" panose="020B0604020202020204" pitchFamily="34" charset="0"/>
              <a:buChar char="•"/>
            </a:pPr>
            <a:r>
              <a:rPr lang="es-VE" sz="2200" dirty="0"/>
              <a:t>Ruptura del orden constitucional</a:t>
            </a:r>
            <a:r>
              <a:rPr lang="es-VE" sz="2200" dirty="0" smtClean="0"/>
              <a:t>;</a:t>
            </a:r>
          </a:p>
          <a:p>
            <a:endParaRPr lang="es-VE" sz="2200" dirty="0"/>
          </a:p>
          <a:p>
            <a:pPr marL="342900" indent="-342900">
              <a:buFont typeface="Arial" panose="020B0604020202020204" pitchFamily="34" charset="0"/>
              <a:buChar char="•"/>
            </a:pPr>
            <a:r>
              <a:rPr lang="es-VE" sz="2200" dirty="0"/>
              <a:t>Crisis de las instituciones públicas</a:t>
            </a:r>
            <a:r>
              <a:rPr lang="es-VE" sz="2200" dirty="0" smtClean="0"/>
              <a:t>;</a:t>
            </a:r>
          </a:p>
          <a:p>
            <a:endParaRPr lang="es-VE" sz="2200" dirty="0"/>
          </a:p>
          <a:p>
            <a:pPr marL="342900" indent="-342900">
              <a:buFont typeface="Arial" panose="020B0604020202020204" pitchFamily="34" charset="0"/>
              <a:buChar char="•"/>
            </a:pPr>
            <a:r>
              <a:rPr lang="es-VE" sz="2200" dirty="0"/>
              <a:t>Poder Ejecutivo usurpa funciones de Poderes Legislativo, Judicial, Ciudadano y Electoral</a:t>
            </a:r>
            <a:r>
              <a:rPr lang="es-VE" sz="2200" dirty="0" smtClean="0"/>
              <a:t>;</a:t>
            </a:r>
          </a:p>
          <a:p>
            <a:pPr marL="342900" indent="-342900">
              <a:buFont typeface="Arial" panose="020B0604020202020204" pitchFamily="34" charset="0"/>
              <a:buChar char="•"/>
            </a:pPr>
            <a:endParaRPr lang="es-VE" sz="2200" dirty="0"/>
          </a:p>
          <a:p>
            <a:pPr marL="342900" indent="-342900">
              <a:buFont typeface="Arial" panose="020B0604020202020204" pitchFamily="34" charset="0"/>
              <a:buChar char="•"/>
            </a:pPr>
            <a:r>
              <a:rPr lang="es-VE" sz="2200" dirty="0"/>
              <a:t>Pérdida de independencia de los Poderes públicos por responder a los intereses del Poder Ejecutivo</a:t>
            </a:r>
            <a:r>
              <a:rPr lang="es-VE" sz="2200" dirty="0" smtClean="0"/>
              <a:t>;</a:t>
            </a:r>
          </a:p>
          <a:p>
            <a:endParaRPr lang="es-VE" sz="2200" dirty="0"/>
          </a:p>
          <a:p>
            <a:pPr marL="342900" indent="-342900">
              <a:buFont typeface="Arial" panose="020B0604020202020204" pitchFamily="34" charset="0"/>
              <a:buChar char="•"/>
            </a:pPr>
            <a:r>
              <a:rPr lang="es-VE" sz="2200" dirty="0"/>
              <a:t>Anulación de las decisiones del pueblo en procesos electorales</a:t>
            </a:r>
            <a:r>
              <a:rPr lang="es-VE" sz="2200" dirty="0" smtClean="0"/>
              <a:t>;</a:t>
            </a:r>
          </a:p>
          <a:p>
            <a:endParaRPr lang="es-VE" sz="2200" dirty="0"/>
          </a:p>
          <a:p>
            <a:pPr marL="342900" indent="-342900">
              <a:buFont typeface="Arial" panose="020B0604020202020204" pitchFamily="34" charset="0"/>
              <a:buChar char="•"/>
            </a:pPr>
            <a:r>
              <a:rPr lang="es-VE" sz="2200" dirty="0" smtClean="0"/>
              <a:t>Militarización de la seguridad ciudadana.</a:t>
            </a:r>
            <a:endParaRPr lang="es-VE" sz="2200" dirty="0"/>
          </a:p>
        </p:txBody>
      </p:sp>
      <p:sp>
        <p:nvSpPr>
          <p:cNvPr id="2" name="Rectangle 1"/>
          <p:cNvSpPr/>
          <p:nvPr/>
        </p:nvSpPr>
        <p:spPr>
          <a:xfrm>
            <a:off x="87084" y="2788907"/>
            <a:ext cx="5125570" cy="369332"/>
          </a:xfrm>
          <a:prstGeom prst="rect">
            <a:avLst/>
          </a:prstGeom>
        </p:spPr>
        <p:txBody>
          <a:bodyPr wrap="none">
            <a:spAutoFit/>
          </a:bodyPr>
          <a:lstStyle/>
          <a:p>
            <a:r>
              <a:rPr lang="en-US" b="1" dirty="0" smtClean="0">
                <a:solidFill>
                  <a:schemeClr val="bg1"/>
                </a:solidFill>
              </a:rPr>
              <a:t>“Supreme </a:t>
            </a:r>
            <a:r>
              <a:rPr lang="en-US" b="1" dirty="0">
                <a:solidFill>
                  <a:schemeClr val="bg1"/>
                </a:solidFill>
              </a:rPr>
              <a:t>Court of Justice expropriates </a:t>
            </a:r>
            <a:r>
              <a:rPr lang="en-US" b="1" dirty="0" smtClean="0">
                <a:solidFill>
                  <a:schemeClr val="bg1"/>
                </a:solidFill>
              </a:rPr>
              <a:t>parliament”</a:t>
            </a:r>
            <a:endParaRPr lang="en-US" b="1" dirty="0">
              <a:solidFill>
                <a:schemeClr val="bg1"/>
              </a:solidFill>
            </a:endParaRPr>
          </a:p>
        </p:txBody>
      </p:sp>
    </p:spTree>
    <p:extLst>
      <p:ext uri="{BB962C8B-B14F-4D97-AF65-F5344CB8AC3E}">
        <p14:creationId xmlns:p14="http://schemas.microsoft.com/office/powerpoint/2010/main" val="308733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a:extLst>
              <a:ext uri="{FF2B5EF4-FFF2-40B4-BE49-F238E27FC236}">
                <a16:creationId xmlns="" xmlns:a16="http://schemas.microsoft.com/office/drawing/2014/main" id="{D5DBD87C-1A46-464A-AF99-E68B6E917ECA}"/>
              </a:ext>
            </a:extLst>
          </p:cNvPr>
          <p:cNvSpPr txBox="1"/>
          <p:nvPr/>
        </p:nvSpPr>
        <p:spPr>
          <a:xfrm>
            <a:off x="5544458" y="128827"/>
            <a:ext cx="6679628" cy="3508653"/>
          </a:xfrm>
          <a:prstGeom prst="rect">
            <a:avLst/>
          </a:prstGeom>
          <a:noFill/>
          <a:ln>
            <a:noFill/>
          </a:ln>
        </p:spPr>
        <p:txBody>
          <a:bodyPr wrap="square" rtlCol="0">
            <a:spAutoFit/>
          </a:bodyPr>
          <a:lstStyle/>
          <a:p>
            <a:r>
              <a:rPr lang="es-ES" sz="2400" b="1" dirty="0">
                <a:solidFill>
                  <a:srgbClr val="FF0000"/>
                </a:solidFill>
              </a:rPr>
              <a:t>Crisis económica y social</a:t>
            </a:r>
          </a:p>
          <a:p>
            <a:pPr marL="342900" indent="-342900">
              <a:buFont typeface="Arial" panose="020B0604020202020204" pitchFamily="34" charset="0"/>
              <a:buChar char="•"/>
            </a:pPr>
            <a:r>
              <a:rPr lang="es-ES" sz="2200" dirty="0">
                <a:solidFill>
                  <a:prstClr val="black"/>
                </a:solidFill>
              </a:rPr>
              <a:t>Pobreza aumentó desde 81,8% en 2016 hasta 87% en 2017 (*);</a:t>
            </a:r>
          </a:p>
          <a:p>
            <a:pPr marL="342900" indent="-342900">
              <a:buFont typeface="Arial" panose="020B0604020202020204" pitchFamily="34" charset="0"/>
              <a:buChar char="•"/>
            </a:pPr>
            <a:r>
              <a:rPr lang="es-VE" sz="2200" dirty="0">
                <a:solidFill>
                  <a:prstClr val="black"/>
                </a:solidFill>
              </a:rPr>
              <a:t>Desabastecimiento de alimentos, medicinas e insumos médicos;</a:t>
            </a:r>
          </a:p>
          <a:p>
            <a:pPr marL="342900" indent="-342900">
              <a:buFont typeface="Arial" panose="020B0604020202020204" pitchFamily="34" charset="0"/>
              <a:buChar char="•"/>
            </a:pPr>
            <a:r>
              <a:rPr lang="es-VE" sz="2200" dirty="0">
                <a:solidFill>
                  <a:prstClr val="black"/>
                </a:solidFill>
              </a:rPr>
              <a:t>Inflación superó el 2.400% en el 2017, según FMI**;</a:t>
            </a:r>
          </a:p>
          <a:p>
            <a:pPr marL="342900" indent="-342900">
              <a:buFont typeface="Arial" panose="020B0604020202020204" pitchFamily="34" charset="0"/>
              <a:buChar char="•"/>
            </a:pPr>
            <a:r>
              <a:rPr lang="es-ES" sz="2200" dirty="0">
                <a:solidFill>
                  <a:prstClr val="black"/>
                </a:solidFill>
              </a:rPr>
              <a:t>Pérdida de 11 kilos de peso en más de la mitad de la población; </a:t>
            </a:r>
          </a:p>
          <a:p>
            <a:pPr marL="342900" indent="-342900">
              <a:buFont typeface="Arial" panose="020B0604020202020204" pitchFamily="34" charset="0"/>
              <a:buChar char="•"/>
            </a:pPr>
            <a:r>
              <a:rPr lang="es-ES" sz="2200" dirty="0">
                <a:solidFill>
                  <a:prstClr val="black"/>
                </a:solidFill>
              </a:rPr>
              <a:t>Desempleo de 9%; </a:t>
            </a:r>
          </a:p>
          <a:p>
            <a:pPr marL="342900" indent="-342900">
              <a:buFont typeface="Arial" panose="020B0604020202020204" pitchFamily="34" charset="0"/>
              <a:buChar char="•"/>
            </a:pPr>
            <a:r>
              <a:rPr lang="es-ES" sz="2200" dirty="0">
                <a:solidFill>
                  <a:prstClr val="black"/>
                </a:solidFill>
              </a:rPr>
              <a:t>Aumento del 30% en la mortalidad materna.</a:t>
            </a:r>
            <a:endParaRPr lang="es-VE" sz="2200" dirty="0">
              <a:solidFill>
                <a:prstClr val="black"/>
              </a:solidFill>
            </a:endParaRPr>
          </a:p>
        </p:txBody>
      </p:sp>
      <p:sp>
        <p:nvSpPr>
          <p:cNvPr id="24" name="Rectángulo 23">
            <a:extLst>
              <a:ext uri="{FF2B5EF4-FFF2-40B4-BE49-F238E27FC236}">
                <a16:creationId xmlns="" xmlns:a16="http://schemas.microsoft.com/office/drawing/2014/main" id="{E79D0596-AEF6-494F-9AD6-7463D0231713}"/>
              </a:ext>
            </a:extLst>
          </p:cNvPr>
          <p:cNvSpPr/>
          <p:nvPr/>
        </p:nvSpPr>
        <p:spPr>
          <a:xfrm>
            <a:off x="6037943" y="5816540"/>
            <a:ext cx="5907316" cy="830997"/>
          </a:xfrm>
          <a:prstGeom prst="rect">
            <a:avLst/>
          </a:prstGeom>
        </p:spPr>
        <p:txBody>
          <a:bodyPr wrap="square">
            <a:spAutoFit/>
          </a:bodyPr>
          <a:lstStyle/>
          <a:p>
            <a:r>
              <a:rPr lang="es-VE" sz="1600" dirty="0">
                <a:solidFill>
                  <a:prstClr val="black"/>
                </a:solidFill>
              </a:rPr>
              <a:t>(**) Fondo Monetario Internacional. Disponible en  </a:t>
            </a:r>
            <a:r>
              <a:rPr lang="es-VE" sz="1600" dirty="0">
                <a:solidFill>
                  <a:prstClr val="black"/>
                </a:solidFill>
                <a:hlinkClick r:id="rId2"/>
              </a:rPr>
              <a:t>https://elpais.com/economia/2018/01/25/actualidad/1516888617_768999.html</a:t>
            </a:r>
            <a:r>
              <a:rPr lang="es-VE" sz="1600" dirty="0">
                <a:solidFill>
                  <a:prstClr val="black"/>
                </a:solidFill>
              </a:rPr>
              <a:t> </a:t>
            </a:r>
          </a:p>
        </p:txBody>
      </p:sp>
      <p:sp>
        <p:nvSpPr>
          <p:cNvPr id="25" name="Rectángulo 24">
            <a:extLst>
              <a:ext uri="{FF2B5EF4-FFF2-40B4-BE49-F238E27FC236}">
                <a16:creationId xmlns="" xmlns:a16="http://schemas.microsoft.com/office/drawing/2014/main" id="{1952E2CB-38C3-483B-8525-13661B76D1A2}"/>
              </a:ext>
            </a:extLst>
          </p:cNvPr>
          <p:cNvSpPr/>
          <p:nvPr/>
        </p:nvSpPr>
        <p:spPr>
          <a:xfrm>
            <a:off x="6037943" y="4968146"/>
            <a:ext cx="6037943" cy="584775"/>
          </a:xfrm>
          <a:prstGeom prst="rect">
            <a:avLst/>
          </a:prstGeom>
        </p:spPr>
        <p:txBody>
          <a:bodyPr wrap="square">
            <a:spAutoFit/>
          </a:bodyPr>
          <a:lstStyle/>
          <a:p>
            <a:r>
              <a:rPr lang="es-VE" sz="1600" dirty="0">
                <a:solidFill>
                  <a:prstClr val="black"/>
                </a:solidFill>
              </a:rPr>
              <a:t>(*) ENCOVI, 2017, </a:t>
            </a:r>
            <a:r>
              <a:rPr lang="es-VE" sz="1600" dirty="0">
                <a:solidFill>
                  <a:prstClr val="black"/>
                </a:solidFill>
                <a:hlinkClick r:id="rId3"/>
              </a:rPr>
              <a:t>http://elucabista.com/2018/02/21/resultados-encovi-2017-radiografia-la-crisis-venezolana/</a:t>
            </a:r>
            <a:r>
              <a:rPr lang="es-VE" sz="1600" dirty="0">
                <a:solidFill>
                  <a:prstClr val="black"/>
                </a:solidFill>
              </a:rPr>
              <a:t> </a:t>
            </a:r>
          </a:p>
        </p:txBody>
      </p:sp>
      <p:cxnSp>
        <p:nvCxnSpPr>
          <p:cNvPr id="38" name="Conector recto 37">
            <a:extLst>
              <a:ext uri="{FF2B5EF4-FFF2-40B4-BE49-F238E27FC236}">
                <a16:creationId xmlns="" xmlns:a16="http://schemas.microsoft.com/office/drawing/2014/main" id="{DF61AF3B-8708-42BD-9357-8450C385C487}"/>
              </a:ext>
            </a:extLst>
          </p:cNvPr>
          <p:cNvCxnSpPr>
            <a:cxnSpLocks/>
          </p:cNvCxnSpPr>
          <p:nvPr/>
        </p:nvCxnSpPr>
        <p:spPr>
          <a:xfrm>
            <a:off x="6882059" y="4314588"/>
            <a:ext cx="296779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90894"/>
            <a:ext cx="5268686" cy="306710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268686" cy="2449220"/>
          </a:xfrm>
          <a:prstGeom prst="rect">
            <a:avLst/>
          </a:prstGeom>
        </p:spPr>
      </p:pic>
      <p:sp>
        <p:nvSpPr>
          <p:cNvPr id="5" name="TextBox 4"/>
          <p:cNvSpPr txBox="1"/>
          <p:nvPr/>
        </p:nvSpPr>
        <p:spPr>
          <a:xfrm>
            <a:off x="1" y="2467432"/>
            <a:ext cx="5268686" cy="1323439"/>
          </a:xfrm>
          <a:prstGeom prst="rect">
            <a:avLst/>
          </a:prstGeom>
          <a:solidFill>
            <a:schemeClr val="tx1"/>
          </a:solidFill>
        </p:spPr>
        <p:txBody>
          <a:bodyPr wrap="square" rtlCol="0">
            <a:spAutoFit/>
          </a:bodyPr>
          <a:lstStyle/>
          <a:p>
            <a:pPr algn="ctr"/>
            <a:r>
              <a:rPr lang="en-US" sz="2000" b="1" dirty="0" smtClean="0">
                <a:solidFill>
                  <a:prstClr val="white"/>
                </a:solidFill>
              </a:rPr>
              <a:t>“We </a:t>
            </a:r>
            <a:r>
              <a:rPr lang="en-US" sz="2000" b="1" dirty="0">
                <a:solidFill>
                  <a:prstClr val="white"/>
                </a:solidFill>
              </a:rPr>
              <a:t>die of </a:t>
            </a:r>
            <a:r>
              <a:rPr lang="en-US" sz="2000" b="1" dirty="0" smtClean="0">
                <a:solidFill>
                  <a:prstClr val="white"/>
                </a:solidFill>
              </a:rPr>
              <a:t>hunger”</a:t>
            </a:r>
          </a:p>
          <a:p>
            <a:pPr algn="ctr"/>
            <a:endParaRPr lang="en-US" sz="2000" b="1" dirty="0">
              <a:solidFill>
                <a:prstClr val="white"/>
              </a:solidFill>
            </a:endParaRPr>
          </a:p>
          <a:p>
            <a:pPr algn="ctr"/>
            <a:endParaRPr lang="en-US" sz="2000" b="1" dirty="0" smtClean="0">
              <a:solidFill>
                <a:prstClr val="white"/>
              </a:solidFill>
            </a:endParaRPr>
          </a:p>
          <a:p>
            <a:pPr algn="ctr"/>
            <a:endParaRPr lang="en-US" sz="2000" b="1" dirty="0" smtClean="0">
              <a:solidFill>
                <a:prstClr val="white"/>
              </a:solidFill>
            </a:endParaRPr>
          </a:p>
        </p:txBody>
      </p:sp>
    </p:spTree>
    <p:extLst>
      <p:ext uri="{BB962C8B-B14F-4D97-AF65-F5344CB8AC3E}">
        <p14:creationId xmlns:p14="http://schemas.microsoft.com/office/powerpoint/2010/main" val="2694799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5164" y="731439"/>
            <a:ext cx="5371019" cy="5466161"/>
          </a:xfrm>
        </p:spPr>
        <p:txBody>
          <a:bodyPr>
            <a:normAutofit fontScale="92500" lnSpcReduction="20000"/>
          </a:bodyPr>
          <a:lstStyle/>
          <a:p>
            <a:pPr marL="342900" indent="-342900">
              <a:buFont typeface="Arial" panose="020B0604020202020204" pitchFamily="34" charset="0"/>
              <a:buChar char="•"/>
            </a:pPr>
            <a:r>
              <a:rPr lang="en-US" dirty="0" err="1" smtClean="0">
                <a:solidFill>
                  <a:schemeClr val="tx1"/>
                </a:solidFill>
              </a:rPr>
              <a:t>Existe</a:t>
            </a:r>
            <a:r>
              <a:rPr lang="en-US" dirty="0" smtClean="0">
                <a:solidFill>
                  <a:schemeClr val="tx1"/>
                </a:solidFill>
              </a:rPr>
              <a:t> </a:t>
            </a:r>
            <a:r>
              <a:rPr lang="en-US" dirty="0" err="1" smtClean="0">
                <a:solidFill>
                  <a:schemeClr val="tx1"/>
                </a:solidFill>
              </a:rPr>
              <a:t>una</a:t>
            </a:r>
            <a:r>
              <a:rPr lang="en-US" dirty="0" smtClean="0">
                <a:solidFill>
                  <a:schemeClr val="tx1"/>
                </a:solidFill>
              </a:rPr>
              <a:t> </a:t>
            </a:r>
            <a:r>
              <a:rPr lang="en-US" dirty="0" err="1" smtClean="0">
                <a:solidFill>
                  <a:schemeClr val="tx1"/>
                </a:solidFill>
              </a:rPr>
              <a:t>campana</a:t>
            </a:r>
            <a:r>
              <a:rPr lang="en-US" dirty="0" smtClean="0">
                <a:solidFill>
                  <a:schemeClr val="tx1"/>
                </a:solidFill>
              </a:rPr>
              <a:t> de </a:t>
            </a:r>
            <a:r>
              <a:rPr lang="en-US" dirty="0" err="1" smtClean="0">
                <a:solidFill>
                  <a:schemeClr val="tx1"/>
                </a:solidFill>
              </a:rPr>
              <a:t>difamaci</a:t>
            </a:r>
            <a:r>
              <a:rPr lang="en-US" dirty="0" err="1">
                <a:solidFill>
                  <a:schemeClr val="tx1"/>
                </a:solidFill>
              </a:rPr>
              <a:t>ó</a:t>
            </a:r>
            <a:r>
              <a:rPr lang="en-US" dirty="0" err="1" smtClean="0">
                <a:solidFill>
                  <a:schemeClr val="tx1"/>
                </a:solidFill>
              </a:rPr>
              <a:t>n</a:t>
            </a:r>
            <a:r>
              <a:rPr lang="en-US" dirty="0" smtClean="0">
                <a:solidFill>
                  <a:schemeClr val="tx1"/>
                </a:solidFill>
              </a:rPr>
              <a:t>, </a:t>
            </a:r>
            <a:r>
              <a:rPr lang="en-US" dirty="0" err="1" smtClean="0">
                <a:solidFill>
                  <a:schemeClr val="tx1"/>
                </a:solidFill>
              </a:rPr>
              <a:t>criminalizaci</a:t>
            </a:r>
            <a:r>
              <a:rPr lang="en-US" dirty="0" err="1">
                <a:solidFill>
                  <a:schemeClr val="tx1"/>
                </a:solidFill>
              </a:rPr>
              <a:t>ó</a:t>
            </a:r>
            <a:r>
              <a:rPr lang="en-US" dirty="0" err="1" smtClean="0">
                <a:solidFill>
                  <a:schemeClr val="tx1"/>
                </a:solidFill>
              </a:rPr>
              <a:t>n</a:t>
            </a:r>
            <a:r>
              <a:rPr lang="en-US" dirty="0" smtClean="0">
                <a:solidFill>
                  <a:schemeClr val="tx1"/>
                </a:solidFill>
              </a:rPr>
              <a:t>, </a:t>
            </a:r>
            <a:r>
              <a:rPr lang="en-US" dirty="0" err="1" smtClean="0">
                <a:solidFill>
                  <a:schemeClr val="tx1"/>
                </a:solidFill>
              </a:rPr>
              <a:t>detenciones</a:t>
            </a:r>
            <a:r>
              <a:rPr lang="en-US" dirty="0" smtClean="0">
                <a:solidFill>
                  <a:schemeClr val="tx1"/>
                </a:solidFill>
              </a:rPr>
              <a:t> </a:t>
            </a:r>
            <a:r>
              <a:rPr lang="en-US" dirty="0" err="1" smtClean="0">
                <a:solidFill>
                  <a:schemeClr val="tx1"/>
                </a:solidFill>
              </a:rPr>
              <a:t>arbitrarias</a:t>
            </a:r>
            <a:r>
              <a:rPr lang="en-US" dirty="0" smtClean="0">
                <a:solidFill>
                  <a:schemeClr val="tx1"/>
                </a:solidFill>
              </a:rPr>
              <a:t> y </a:t>
            </a:r>
            <a:r>
              <a:rPr lang="en-US" dirty="0" err="1" smtClean="0">
                <a:solidFill>
                  <a:schemeClr val="tx1"/>
                </a:solidFill>
              </a:rPr>
              <a:t>otros</a:t>
            </a:r>
            <a:r>
              <a:rPr lang="en-US" dirty="0" smtClean="0">
                <a:solidFill>
                  <a:schemeClr val="tx1"/>
                </a:solidFill>
              </a:rPr>
              <a:t> </a:t>
            </a:r>
            <a:r>
              <a:rPr lang="en-US" dirty="0" err="1" smtClean="0">
                <a:solidFill>
                  <a:schemeClr val="tx1"/>
                </a:solidFill>
              </a:rPr>
              <a:t>obstáculos</a:t>
            </a:r>
            <a:r>
              <a:rPr lang="en-US" dirty="0" smtClean="0">
                <a:solidFill>
                  <a:schemeClr val="tx1"/>
                </a:solidFill>
              </a:rPr>
              <a:t> contra las y </a:t>
            </a:r>
            <a:r>
              <a:rPr lang="en-US" dirty="0" err="1" smtClean="0">
                <a:solidFill>
                  <a:schemeClr val="tx1"/>
                </a:solidFill>
              </a:rPr>
              <a:t>los</a:t>
            </a:r>
            <a:r>
              <a:rPr lang="en-US" dirty="0" smtClean="0">
                <a:solidFill>
                  <a:schemeClr val="tx1"/>
                </a:solidFill>
              </a:rPr>
              <a:t> </a:t>
            </a:r>
            <a:r>
              <a:rPr lang="en-US" dirty="0" err="1" smtClean="0">
                <a:solidFill>
                  <a:schemeClr val="tx1"/>
                </a:solidFill>
              </a:rPr>
              <a:t>Defensores</a:t>
            </a:r>
            <a:r>
              <a:rPr lang="en-US" dirty="0" smtClean="0">
                <a:solidFill>
                  <a:schemeClr val="tx1"/>
                </a:solidFill>
              </a:rPr>
              <a:t> de derechos </a:t>
            </a:r>
            <a:r>
              <a:rPr lang="en-US" dirty="0" err="1" smtClean="0">
                <a:solidFill>
                  <a:schemeClr val="tx1"/>
                </a:solidFill>
              </a:rPr>
              <a:t>humanos</a:t>
            </a:r>
            <a:r>
              <a:rPr lang="en-US" dirty="0" smtClean="0">
                <a:solidFill>
                  <a:schemeClr val="tx1"/>
                </a:solidFill>
              </a:rPr>
              <a:t> </a:t>
            </a:r>
            <a:r>
              <a:rPr lang="en-US" dirty="0" err="1" smtClean="0">
                <a:solidFill>
                  <a:schemeClr val="tx1"/>
                </a:solidFill>
              </a:rPr>
              <a:t>en</a:t>
            </a:r>
            <a:r>
              <a:rPr lang="en-US" dirty="0" smtClean="0">
                <a:solidFill>
                  <a:schemeClr val="tx1"/>
                </a:solidFill>
              </a:rPr>
              <a:t> Venezuela.</a:t>
            </a:r>
          </a:p>
          <a:p>
            <a:endParaRPr lang="en-US" dirty="0">
              <a:solidFill>
                <a:schemeClr val="tx1"/>
              </a:solidFill>
            </a:endParaRPr>
          </a:p>
          <a:p>
            <a:pPr marL="342900" indent="-342900">
              <a:buFont typeface="Arial" panose="020B0604020202020204" pitchFamily="34" charset="0"/>
              <a:buChar char="•"/>
            </a:pPr>
            <a:r>
              <a:rPr lang="en-US" dirty="0" err="1" smtClean="0">
                <a:solidFill>
                  <a:schemeClr val="tx1"/>
                </a:solidFill>
              </a:rPr>
              <a:t>Uso</a:t>
            </a:r>
            <a:r>
              <a:rPr lang="en-US" dirty="0" smtClean="0">
                <a:solidFill>
                  <a:schemeClr val="tx1"/>
                </a:solidFill>
              </a:rPr>
              <a:t> de </a:t>
            </a:r>
            <a:r>
              <a:rPr lang="en-US" dirty="0" err="1" smtClean="0">
                <a:solidFill>
                  <a:schemeClr val="tx1"/>
                </a:solidFill>
              </a:rPr>
              <a:t>medios</a:t>
            </a:r>
            <a:r>
              <a:rPr lang="en-US" dirty="0" smtClean="0">
                <a:solidFill>
                  <a:schemeClr val="tx1"/>
                </a:solidFill>
              </a:rPr>
              <a:t> de </a:t>
            </a:r>
            <a:r>
              <a:rPr lang="en-US" dirty="0" err="1" smtClean="0">
                <a:solidFill>
                  <a:schemeClr val="tx1"/>
                </a:solidFill>
              </a:rPr>
              <a:t>comunicaci</a:t>
            </a:r>
            <a:r>
              <a:rPr lang="en-US" dirty="0" err="1">
                <a:solidFill>
                  <a:schemeClr val="tx1"/>
                </a:solidFill>
              </a:rPr>
              <a:t>ó</a:t>
            </a:r>
            <a:r>
              <a:rPr lang="en-US" dirty="0" err="1" smtClean="0">
                <a:solidFill>
                  <a:schemeClr val="tx1"/>
                </a:solidFill>
              </a:rPr>
              <a:t>n</a:t>
            </a:r>
            <a:r>
              <a:rPr lang="en-US" dirty="0" smtClean="0">
                <a:solidFill>
                  <a:schemeClr val="tx1"/>
                </a:solidFill>
              </a:rPr>
              <a:t> del Estado.</a:t>
            </a:r>
          </a:p>
          <a:p>
            <a:endParaRPr lang="en-US" dirty="0" smtClean="0">
              <a:solidFill>
                <a:schemeClr val="tx1"/>
              </a:solidFill>
            </a:endParaRPr>
          </a:p>
          <a:p>
            <a:pPr marL="342900" indent="-342900">
              <a:buFont typeface="Arial" panose="020B0604020202020204" pitchFamily="34" charset="0"/>
              <a:buChar char="•"/>
            </a:pPr>
            <a:r>
              <a:rPr lang="en-US" dirty="0" err="1" smtClean="0">
                <a:solidFill>
                  <a:schemeClr val="tx1"/>
                </a:solidFill>
              </a:rPr>
              <a:t>Criminalizaci</a:t>
            </a:r>
            <a:r>
              <a:rPr lang="en-US" dirty="0" err="1">
                <a:solidFill>
                  <a:schemeClr val="tx1"/>
                </a:solidFill>
              </a:rPr>
              <a:t>ó</a:t>
            </a:r>
            <a:r>
              <a:rPr lang="en-US" dirty="0" err="1" smtClean="0">
                <a:solidFill>
                  <a:schemeClr val="tx1"/>
                </a:solidFill>
              </a:rPr>
              <a:t>n</a:t>
            </a:r>
            <a:r>
              <a:rPr lang="en-US" dirty="0" smtClean="0">
                <a:solidFill>
                  <a:schemeClr val="tx1"/>
                </a:solidFill>
              </a:rPr>
              <a:t> de la </a:t>
            </a:r>
            <a:r>
              <a:rPr lang="en-US" dirty="0" err="1" smtClean="0">
                <a:solidFill>
                  <a:schemeClr val="tx1"/>
                </a:solidFill>
              </a:rPr>
              <a:t>protesta</a:t>
            </a:r>
            <a:r>
              <a:rPr lang="en-US" dirty="0" smtClean="0">
                <a:solidFill>
                  <a:schemeClr val="tx1"/>
                </a:solidFill>
              </a:rPr>
              <a:t> social.</a:t>
            </a:r>
          </a:p>
          <a:p>
            <a:endParaRPr lang="en-US" dirty="0">
              <a:solidFill>
                <a:schemeClr val="tx1"/>
              </a:solidFill>
            </a:endParaRPr>
          </a:p>
          <a:p>
            <a:pPr marL="342900" indent="-342900">
              <a:buFont typeface="Arial" panose="020B0604020202020204" pitchFamily="34" charset="0"/>
              <a:buChar char="•"/>
            </a:pPr>
            <a:r>
              <a:rPr lang="en-US" dirty="0" err="1" smtClean="0">
                <a:solidFill>
                  <a:schemeClr val="tx1"/>
                </a:solidFill>
              </a:rPr>
              <a:t>Censura</a:t>
            </a:r>
            <a:r>
              <a:rPr lang="en-US" dirty="0" smtClean="0">
                <a:solidFill>
                  <a:schemeClr val="tx1"/>
                </a:solidFill>
              </a:rPr>
              <a:t> y </a:t>
            </a:r>
            <a:r>
              <a:rPr lang="en-US" dirty="0" err="1" smtClean="0">
                <a:solidFill>
                  <a:schemeClr val="tx1"/>
                </a:solidFill>
              </a:rPr>
              <a:t>cierre</a:t>
            </a:r>
            <a:r>
              <a:rPr lang="en-US" dirty="0" smtClean="0">
                <a:solidFill>
                  <a:schemeClr val="tx1"/>
                </a:solidFill>
              </a:rPr>
              <a:t> </a:t>
            </a:r>
            <a:r>
              <a:rPr lang="en-US" dirty="0" err="1" smtClean="0">
                <a:solidFill>
                  <a:schemeClr val="tx1"/>
                </a:solidFill>
              </a:rPr>
              <a:t>masivo</a:t>
            </a:r>
            <a:r>
              <a:rPr lang="en-US" dirty="0" smtClean="0">
                <a:solidFill>
                  <a:schemeClr val="tx1"/>
                </a:solidFill>
              </a:rPr>
              <a:t> de </a:t>
            </a:r>
            <a:r>
              <a:rPr lang="en-US" dirty="0" err="1" smtClean="0">
                <a:solidFill>
                  <a:schemeClr val="tx1"/>
                </a:solidFill>
              </a:rPr>
              <a:t>medios</a:t>
            </a:r>
            <a:r>
              <a:rPr lang="en-US" dirty="0" smtClean="0">
                <a:solidFill>
                  <a:schemeClr val="tx1"/>
                </a:solidFill>
              </a:rPr>
              <a:t> de </a:t>
            </a:r>
            <a:r>
              <a:rPr lang="en-US" dirty="0" err="1" smtClean="0">
                <a:solidFill>
                  <a:schemeClr val="tx1"/>
                </a:solidFill>
              </a:rPr>
              <a:t>comunicaci</a:t>
            </a:r>
            <a:r>
              <a:rPr lang="en-US" dirty="0" err="1">
                <a:solidFill>
                  <a:schemeClr val="tx1"/>
                </a:solidFill>
              </a:rPr>
              <a:t>ó</a:t>
            </a:r>
            <a:r>
              <a:rPr lang="en-US" dirty="0" err="1" smtClean="0">
                <a:solidFill>
                  <a:schemeClr val="tx1"/>
                </a:solidFill>
              </a:rPr>
              <a:t>n</a:t>
            </a:r>
            <a:r>
              <a:rPr lang="en-US" dirty="0" smtClean="0">
                <a:solidFill>
                  <a:schemeClr val="tx1"/>
                </a:solidFill>
              </a:rPr>
              <a:t>.</a:t>
            </a: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r>
              <a:rPr lang="en-US" dirty="0" err="1" smtClean="0">
                <a:solidFill>
                  <a:schemeClr val="tx1"/>
                </a:solidFill>
              </a:rPr>
              <a:t>Negaci</a:t>
            </a:r>
            <a:r>
              <a:rPr lang="en-US" dirty="0" err="1">
                <a:solidFill>
                  <a:schemeClr val="tx1"/>
                </a:solidFill>
              </a:rPr>
              <a:t>ó</a:t>
            </a:r>
            <a:r>
              <a:rPr lang="en-US" dirty="0" err="1" smtClean="0">
                <a:solidFill>
                  <a:schemeClr val="tx1"/>
                </a:solidFill>
              </a:rPr>
              <a:t>n</a:t>
            </a:r>
            <a:r>
              <a:rPr lang="en-US" dirty="0" smtClean="0">
                <a:solidFill>
                  <a:schemeClr val="tx1"/>
                </a:solidFill>
              </a:rPr>
              <a:t> del </a:t>
            </a:r>
            <a:r>
              <a:rPr lang="en-US" dirty="0" err="1" smtClean="0">
                <a:solidFill>
                  <a:schemeClr val="tx1"/>
                </a:solidFill>
              </a:rPr>
              <a:t>acceso</a:t>
            </a:r>
            <a:r>
              <a:rPr lang="en-US" dirty="0" smtClean="0">
                <a:solidFill>
                  <a:schemeClr val="tx1"/>
                </a:solidFill>
              </a:rPr>
              <a:t> a la </a:t>
            </a:r>
            <a:r>
              <a:rPr lang="en-US" dirty="0" err="1" smtClean="0">
                <a:solidFill>
                  <a:schemeClr val="tx1"/>
                </a:solidFill>
              </a:rPr>
              <a:t>informaci</a:t>
            </a:r>
            <a:r>
              <a:rPr lang="en-US" dirty="0" err="1">
                <a:solidFill>
                  <a:schemeClr val="tx1"/>
                </a:solidFill>
              </a:rPr>
              <a:t>ó</a:t>
            </a:r>
            <a:r>
              <a:rPr lang="en-US" dirty="0" err="1" smtClean="0">
                <a:solidFill>
                  <a:schemeClr val="tx1"/>
                </a:solidFill>
              </a:rPr>
              <a:t>n</a:t>
            </a:r>
            <a:r>
              <a:rPr lang="en-US" dirty="0" smtClean="0">
                <a:solidFill>
                  <a:schemeClr val="tx1"/>
                </a:solidFill>
              </a:rPr>
              <a:t> </a:t>
            </a:r>
            <a:r>
              <a:rPr lang="en-US" dirty="0" err="1" smtClean="0">
                <a:solidFill>
                  <a:schemeClr val="tx1"/>
                </a:solidFill>
              </a:rPr>
              <a:t>pŭblica</a:t>
            </a:r>
            <a:r>
              <a:rPr lang="en-US" dirty="0">
                <a:solidFill>
                  <a:schemeClr val="tx1"/>
                </a:solidFill>
              </a:rPr>
              <a:t>.</a:t>
            </a:r>
          </a:p>
          <a:p>
            <a:r>
              <a:rPr lang="en-US" dirty="0" smtClean="0">
                <a:solidFill>
                  <a:schemeClr val="tx1"/>
                </a:solidFill>
              </a:rPr>
              <a:t> </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677" y="0"/>
            <a:ext cx="6161323" cy="30228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77" y="3569097"/>
            <a:ext cx="6161324" cy="3288903"/>
          </a:xfrm>
          <a:prstGeom prst="rect">
            <a:avLst/>
          </a:prstGeom>
        </p:spPr>
      </p:pic>
      <p:sp>
        <p:nvSpPr>
          <p:cNvPr id="3" name="TextBox 2"/>
          <p:cNvSpPr txBox="1"/>
          <p:nvPr/>
        </p:nvSpPr>
        <p:spPr>
          <a:xfrm>
            <a:off x="6030677" y="3025268"/>
            <a:ext cx="6161323" cy="646331"/>
          </a:xfrm>
          <a:prstGeom prst="rect">
            <a:avLst/>
          </a:prstGeom>
          <a:solidFill>
            <a:schemeClr val="tx1"/>
          </a:solidFill>
        </p:spPr>
        <p:txBody>
          <a:bodyPr wrap="square" rtlCol="0">
            <a:spAutoFit/>
          </a:bodyPr>
          <a:lstStyle/>
          <a:p>
            <a:pPr algn="ctr"/>
            <a:r>
              <a:rPr lang="en-US" b="1" dirty="0" smtClean="0">
                <a:solidFill>
                  <a:schemeClr val="bg1"/>
                </a:solidFill>
              </a:rPr>
              <a:t>“Without freedom of expression” </a:t>
            </a:r>
          </a:p>
          <a:p>
            <a:endParaRPr lang="en-US" dirty="0"/>
          </a:p>
        </p:txBody>
      </p:sp>
    </p:spTree>
    <p:extLst>
      <p:ext uri="{BB962C8B-B14F-4D97-AF65-F5344CB8AC3E}">
        <p14:creationId xmlns:p14="http://schemas.microsoft.com/office/powerpoint/2010/main" val="1735820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 xmlns:a16="http://schemas.microsoft.com/office/drawing/2014/main" id="{C52184FC-A992-47F2-A97B-97E574810EC6}"/>
              </a:ext>
            </a:extLst>
          </p:cNvPr>
          <p:cNvSpPr>
            <a:spLocks noGrp="1"/>
          </p:cNvSpPr>
          <p:nvPr>
            <p:ph type="subTitle" idx="1"/>
          </p:nvPr>
        </p:nvSpPr>
        <p:spPr>
          <a:xfrm>
            <a:off x="-3726873" y="4945063"/>
            <a:ext cx="2612448" cy="1655762"/>
          </a:xfrm>
        </p:spPr>
        <p:txBody>
          <a:bodyPr/>
          <a:lstStyle/>
          <a:p>
            <a:r>
              <a:rPr lang="es-VE" dirty="0" err="1"/>
              <a:t>mmmmmm</a:t>
            </a:r>
            <a:endParaRPr lang="es-VE" dirty="0"/>
          </a:p>
        </p:txBody>
      </p:sp>
      <p:pic>
        <p:nvPicPr>
          <p:cNvPr id="4" name="Imagen 3">
            <a:extLst>
              <a:ext uri="{FF2B5EF4-FFF2-40B4-BE49-F238E27FC236}">
                <a16:creationId xmlns="" xmlns:a16="http://schemas.microsoft.com/office/drawing/2014/main" id="{AE7AEB37-4550-4CB1-90AD-C36CE2F685B3}"/>
              </a:ext>
            </a:extLst>
          </p:cNvPr>
          <p:cNvPicPr>
            <a:picLocks noChangeAspect="1"/>
          </p:cNvPicPr>
          <p:nvPr/>
        </p:nvPicPr>
        <p:blipFill>
          <a:blip r:embed="rId2"/>
          <a:stretch>
            <a:fillRect/>
          </a:stretch>
        </p:blipFill>
        <p:spPr>
          <a:xfrm>
            <a:off x="132774" y="11348"/>
            <a:ext cx="11944924" cy="6858000"/>
          </a:xfrm>
          <a:prstGeom prst="rect">
            <a:avLst/>
          </a:prstGeom>
          <a:solidFill>
            <a:schemeClr val="tx1"/>
          </a:solidFill>
        </p:spPr>
      </p:pic>
      <p:sp>
        <p:nvSpPr>
          <p:cNvPr id="2" name="Título 1">
            <a:extLst>
              <a:ext uri="{FF2B5EF4-FFF2-40B4-BE49-F238E27FC236}">
                <a16:creationId xmlns="" xmlns:a16="http://schemas.microsoft.com/office/drawing/2014/main" id="{E6A9D106-2D06-4071-B38B-CB0EF3B5E640}"/>
              </a:ext>
            </a:extLst>
          </p:cNvPr>
          <p:cNvSpPr>
            <a:spLocks noGrp="1"/>
          </p:cNvSpPr>
          <p:nvPr>
            <p:ph type="ctrTitle"/>
          </p:nvPr>
        </p:nvSpPr>
        <p:spPr>
          <a:xfrm>
            <a:off x="0" y="5492458"/>
            <a:ext cx="11160868" cy="464720"/>
          </a:xfrm>
        </p:spPr>
        <p:txBody>
          <a:bodyPr>
            <a:noAutofit/>
          </a:bodyPr>
          <a:lstStyle/>
          <a:p>
            <a:r>
              <a:rPr lang="es-VE" sz="3200" b="1" dirty="0">
                <a:solidFill>
                  <a:srgbClr val="FFC000"/>
                </a:solidFill>
                <a:latin typeface="+mn-lt"/>
              </a:rPr>
              <a:t>Protesta frente al Ministerio de Salud de Venezuela 18 abril 2018</a:t>
            </a:r>
          </a:p>
        </p:txBody>
      </p:sp>
    </p:spTree>
    <p:extLst>
      <p:ext uri="{BB962C8B-B14F-4D97-AF65-F5344CB8AC3E}">
        <p14:creationId xmlns:p14="http://schemas.microsoft.com/office/powerpoint/2010/main" val="2401931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49341BB-941A-4F59-8F23-EFDC4446ECD4}"/>
              </a:ext>
            </a:extLst>
          </p:cNvPr>
          <p:cNvSpPr>
            <a:spLocks noGrp="1"/>
          </p:cNvSpPr>
          <p:nvPr>
            <p:ph type="title"/>
          </p:nvPr>
        </p:nvSpPr>
        <p:spPr>
          <a:xfrm>
            <a:off x="-1" y="594573"/>
            <a:ext cx="12191999" cy="1065546"/>
          </a:xfrm>
          <a:solidFill>
            <a:srgbClr val="009999"/>
          </a:solidFill>
        </p:spPr>
        <p:txBody>
          <a:bodyPr/>
          <a:lstStyle/>
          <a:p>
            <a:pPr algn="ctr"/>
            <a:r>
              <a:rPr lang="es-VE" dirty="0">
                <a:solidFill>
                  <a:schemeClr val="bg1"/>
                </a:solidFill>
                <a:latin typeface="+mn-lt"/>
              </a:rPr>
              <a:t>Gracias…</a:t>
            </a:r>
          </a:p>
        </p:txBody>
      </p:sp>
      <p:sp>
        <p:nvSpPr>
          <p:cNvPr id="3" name="Marcador de texto 2">
            <a:extLst>
              <a:ext uri="{FF2B5EF4-FFF2-40B4-BE49-F238E27FC236}">
                <a16:creationId xmlns="" xmlns:a16="http://schemas.microsoft.com/office/drawing/2014/main" id="{A334E080-69CC-42CF-A799-744229D1D54D}"/>
              </a:ext>
            </a:extLst>
          </p:cNvPr>
          <p:cNvSpPr>
            <a:spLocks noGrp="1"/>
          </p:cNvSpPr>
          <p:nvPr>
            <p:ph type="body" idx="1"/>
          </p:nvPr>
        </p:nvSpPr>
        <p:spPr>
          <a:xfrm>
            <a:off x="994580" y="4044031"/>
            <a:ext cx="4044950" cy="1500187"/>
          </a:xfrm>
        </p:spPr>
        <p:txBody>
          <a:bodyPr>
            <a:normAutofit/>
          </a:bodyPr>
          <a:lstStyle/>
          <a:p>
            <a:pPr algn="ctr"/>
            <a:r>
              <a:rPr lang="es-VE" sz="3600" dirty="0">
                <a:solidFill>
                  <a:schemeClr val="tx1"/>
                </a:solidFill>
              </a:rPr>
              <a:t>@ACCSI_VIHSIDA</a:t>
            </a:r>
          </a:p>
          <a:p>
            <a:pPr algn="ctr"/>
            <a:r>
              <a:rPr lang="es-VE" sz="3600" dirty="0">
                <a:solidFill>
                  <a:schemeClr val="tx1"/>
                </a:solidFill>
              </a:rPr>
              <a:t>www.accsi.org.ve</a:t>
            </a:r>
          </a:p>
        </p:txBody>
      </p:sp>
      <p:pic>
        <p:nvPicPr>
          <p:cNvPr id="4" name="Imagen 3">
            <a:extLst>
              <a:ext uri="{FF2B5EF4-FFF2-40B4-BE49-F238E27FC236}">
                <a16:creationId xmlns="" xmlns:a16="http://schemas.microsoft.com/office/drawing/2014/main" id="{2D227379-5B61-4A55-8DA9-EE2741BF4DF0}"/>
              </a:ext>
            </a:extLst>
          </p:cNvPr>
          <p:cNvPicPr>
            <a:picLocks noChangeAspect="1"/>
          </p:cNvPicPr>
          <p:nvPr/>
        </p:nvPicPr>
        <p:blipFill>
          <a:blip r:embed="rId2"/>
          <a:stretch>
            <a:fillRect/>
          </a:stretch>
        </p:blipFill>
        <p:spPr>
          <a:xfrm>
            <a:off x="1292279" y="2191989"/>
            <a:ext cx="3447412" cy="1723706"/>
          </a:xfrm>
          <a:prstGeom prst="rect">
            <a:avLst/>
          </a:prstGeom>
        </p:spPr>
      </p:pic>
      <p:pic>
        <p:nvPicPr>
          <p:cNvPr id="6" name="Imagen 5">
            <a:extLst>
              <a:ext uri="{FF2B5EF4-FFF2-40B4-BE49-F238E27FC236}">
                <a16:creationId xmlns="" xmlns:a16="http://schemas.microsoft.com/office/drawing/2014/main" id="{8342DDE3-486D-4066-AD10-C2F789E51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956" y="1704975"/>
            <a:ext cx="3754387" cy="2444403"/>
          </a:xfrm>
          <a:prstGeom prst="rect">
            <a:avLst/>
          </a:prstGeom>
        </p:spPr>
      </p:pic>
      <p:sp>
        <p:nvSpPr>
          <p:cNvPr id="8" name="Marcador de texto 2">
            <a:extLst>
              <a:ext uri="{FF2B5EF4-FFF2-40B4-BE49-F238E27FC236}">
                <a16:creationId xmlns="" xmlns:a16="http://schemas.microsoft.com/office/drawing/2014/main" id="{E16468E8-8BEC-4249-9946-DB74638FF5E2}"/>
              </a:ext>
            </a:extLst>
          </p:cNvPr>
          <p:cNvSpPr txBox="1">
            <a:spLocks/>
          </p:cNvSpPr>
          <p:nvPr/>
        </p:nvSpPr>
        <p:spPr>
          <a:xfrm>
            <a:off x="6472956" y="4052053"/>
            <a:ext cx="404495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s-VE" sz="3600" dirty="0">
                <a:solidFill>
                  <a:schemeClr val="tx1"/>
                </a:solidFill>
              </a:rPr>
              <a:t>@</a:t>
            </a:r>
            <a:r>
              <a:rPr lang="es-VE" sz="3600" dirty="0" err="1">
                <a:solidFill>
                  <a:schemeClr val="tx1"/>
                </a:solidFill>
              </a:rPr>
              <a:t>VenezolanosVIH</a:t>
            </a:r>
            <a:endParaRPr lang="es-VE" sz="3600" dirty="0">
              <a:solidFill>
                <a:schemeClr val="tx1"/>
              </a:solidFill>
            </a:endParaRPr>
          </a:p>
          <a:p>
            <a:pPr algn="ctr"/>
            <a:r>
              <a:rPr lang="es-VE" sz="3600" dirty="0">
                <a:solidFill>
                  <a:schemeClr val="tx1"/>
                </a:solidFill>
              </a:rPr>
              <a:t>www.rvg.org.ve</a:t>
            </a:r>
          </a:p>
        </p:txBody>
      </p:sp>
      <p:pic>
        <p:nvPicPr>
          <p:cNvPr id="9" name="Imagen 8">
            <a:extLst>
              <a:ext uri="{FF2B5EF4-FFF2-40B4-BE49-F238E27FC236}">
                <a16:creationId xmlns="" xmlns:a16="http://schemas.microsoft.com/office/drawing/2014/main" id="{DE1CF37B-273F-4A07-884D-F36C757454B2}"/>
              </a:ext>
            </a:extLst>
          </p:cNvPr>
          <p:cNvPicPr>
            <a:picLocks noChangeAspect="1"/>
          </p:cNvPicPr>
          <p:nvPr/>
        </p:nvPicPr>
        <p:blipFill>
          <a:blip r:embed="rId4"/>
          <a:stretch>
            <a:fillRect/>
          </a:stretch>
        </p:blipFill>
        <p:spPr>
          <a:xfrm>
            <a:off x="3123942" y="5868456"/>
            <a:ext cx="5944115" cy="536494"/>
          </a:xfrm>
          <a:prstGeom prst="rect">
            <a:avLst/>
          </a:prstGeom>
        </p:spPr>
      </p:pic>
      <p:pic>
        <p:nvPicPr>
          <p:cNvPr id="10" name="Imagen 9">
            <a:extLst>
              <a:ext uri="{FF2B5EF4-FFF2-40B4-BE49-F238E27FC236}">
                <a16:creationId xmlns="" xmlns:a16="http://schemas.microsoft.com/office/drawing/2014/main" id="{FB0EF254-33E4-41F9-8991-08613821521E}"/>
              </a:ext>
            </a:extLst>
          </p:cNvPr>
          <p:cNvPicPr>
            <a:picLocks noChangeAspect="1"/>
          </p:cNvPicPr>
          <p:nvPr/>
        </p:nvPicPr>
        <p:blipFill>
          <a:blip r:embed="rId5"/>
          <a:stretch>
            <a:fillRect/>
          </a:stretch>
        </p:blipFill>
        <p:spPr>
          <a:xfrm>
            <a:off x="7990" y="6259503"/>
            <a:ext cx="12192000" cy="536447"/>
          </a:xfrm>
          <a:prstGeom prst="rect">
            <a:avLst/>
          </a:prstGeom>
        </p:spPr>
      </p:pic>
    </p:spTree>
    <p:extLst>
      <p:ext uri="{BB962C8B-B14F-4D97-AF65-F5344CB8AC3E}">
        <p14:creationId xmlns:p14="http://schemas.microsoft.com/office/powerpoint/2010/main" val="2600295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451</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Tema de Office</vt:lpstr>
      <vt:lpstr> Derechos humanos y VIH en Venezuela </vt:lpstr>
      <vt:lpstr>Venezuela sufre Emergencia humanitaria compleja                     </vt:lpstr>
      <vt:lpstr>PowerPoint Presentation</vt:lpstr>
      <vt:lpstr>PowerPoint Presentation</vt:lpstr>
      <vt:lpstr>PowerPoint Presentation</vt:lpstr>
      <vt:lpstr>Protesta frente al Ministerio de Salud de Venezuela 18 abril 2018</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Saal</cp:lastModifiedBy>
  <cp:revision>110</cp:revision>
  <dcterms:created xsi:type="dcterms:W3CDTF">2018-07-21T15:39:39Z</dcterms:created>
  <dcterms:modified xsi:type="dcterms:W3CDTF">2018-07-25T10:06:07Z</dcterms:modified>
</cp:coreProperties>
</file>